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mpg" ContentType="video/unknown"/>
  <Default Extension="mp4" ContentType="video/unknown"/>
  <Default Extension="emf" ContentType="image/x-emf"/>
  <Default Extension="jpe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7" r:id="rId4"/>
    <p:sldId id="270" r:id="rId5"/>
    <p:sldId id="261" r:id="rId6"/>
    <p:sldId id="262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81" r:id="rId16"/>
    <p:sldId id="279" r:id="rId17"/>
    <p:sldId id="280" r:id="rId18"/>
    <p:sldId id="26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6C0A"/>
    <a:srgbClr val="452003"/>
    <a:srgbClr val="FFC6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0" autoAdjust="0"/>
    <p:restoredTop sz="94583" autoAdjust="0"/>
  </p:normalViewPr>
  <p:slideViewPr>
    <p:cSldViewPr snapToGrid="0" snapToObjects="1">
      <p:cViewPr varScale="1">
        <p:scale>
          <a:sx n="134" d="100"/>
          <a:sy n="134" d="100"/>
        </p:scale>
        <p:origin x="-171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4EB69-2F59-E447-A866-66CF93A2F932}" type="datetimeFigureOut">
              <a:rPr lang="en-US" smtClean="0"/>
              <a:t>05/05/14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19A1D-B12B-E34A-ADA1-F79D6AFC4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93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4EB69-2F59-E447-A866-66CF93A2F932}" type="datetimeFigureOut">
              <a:rPr lang="en-US" smtClean="0"/>
              <a:t>05/05/14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19A1D-B12B-E34A-ADA1-F79D6AFC4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461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4EB69-2F59-E447-A866-66CF93A2F932}" type="datetimeFigureOut">
              <a:rPr lang="en-US" smtClean="0"/>
              <a:t>05/05/14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19A1D-B12B-E34A-ADA1-F79D6AFC4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7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4EB69-2F59-E447-A866-66CF93A2F932}" type="datetimeFigureOut">
              <a:rPr lang="en-US" smtClean="0"/>
              <a:t>05/05/14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19A1D-B12B-E34A-ADA1-F79D6AFC4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17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4EB69-2F59-E447-A866-66CF93A2F932}" type="datetimeFigureOut">
              <a:rPr lang="en-US" smtClean="0"/>
              <a:t>05/05/14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19A1D-B12B-E34A-ADA1-F79D6AFC4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13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4EB69-2F59-E447-A866-66CF93A2F932}" type="datetimeFigureOut">
              <a:rPr lang="en-US" smtClean="0"/>
              <a:t>05/05/14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19A1D-B12B-E34A-ADA1-F79D6AFC4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0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4EB69-2F59-E447-A866-66CF93A2F932}" type="datetimeFigureOut">
              <a:rPr lang="en-US" smtClean="0"/>
              <a:t>05/05/14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19A1D-B12B-E34A-ADA1-F79D6AFC4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4EB69-2F59-E447-A866-66CF93A2F932}" type="datetimeFigureOut">
              <a:rPr lang="en-US" smtClean="0"/>
              <a:t>05/05/14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19A1D-B12B-E34A-ADA1-F79D6AFC4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3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4EB69-2F59-E447-A866-66CF93A2F932}" type="datetimeFigureOut">
              <a:rPr lang="en-US" smtClean="0"/>
              <a:t>05/05/14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19A1D-B12B-E34A-ADA1-F79D6AFC4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4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4EB69-2F59-E447-A866-66CF93A2F932}" type="datetimeFigureOut">
              <a:rPr lang="en-US" smtClean="0"/>
              <a:t>05/05/14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19A1D-B12B-E34A-ADA1-F79D6AFC4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13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4EB69-2F59-E447-A866-66CF93A2F932}" type="datetimeFigureOut">
              <a:rPr lang="en-US" smtClean="0"/>
              <a:t>05/05/14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19A1D-B12B-E34A-ADA1-F79D6AFC4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4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rgbClr val="452003"/>
          </a:fgClr>
          <a:bgClr>
            <a:srgbClr val="FFC634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4EB69-2F59-E447-A866-66CF93A2F932}" type="datetimeFigureOut">
              <a:rPr lang="en-US" smtClean="0"/>
              <a:t>05/05/14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19A1D-B12B-E34A-ADA1-F79D6AFC4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07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4" Type="http://schemas.openxmlformats.org/officeDocument/2006/relationships/video" Target="../media/media3.mp4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.emf"/><Relationship Id="rId7" Type="http://schemas.openxmlformats.org/officeDocument/2006/relationships/image" Target="../media/image3.png"/><Relationship Id="rId8" Type="http://schemas.openxmlformats.org/officeDocument/2006/relationships/image" Target="../media/image4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.emf"/><Relationship Id="rId5" Type="http://schemas.openxmlformats.org/officeDocument/2006/relationships/image" Target="../media/image5.png"/><Relationship Id="rId1" Type="http://schemas.microsoft.com/office/2007/relationships/media" Target="../media/media4.mp4"/><Relationship Id="rId2" Type="http://schemas.openxmlformats.org/officeDocument/2006/relationships/video" Target="../media/media4.mp4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.emf"/><Relationship Id="rId5" Type="http://schemas.openxmlformats.org/officeDocument/2006/relationships/image" Target="../media/image6.png"/><Relationship Id="rId1" Type="http://schemas.microsoft.com/office/2007/relationships/media" Target="../media/media5.mpg"/><Relationship Id="rId2" Type="http://schemas.openxmlformats.org/officeDocument/2006/relationships/video" Target="../media/media5.m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Relationship Id="rId3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4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Relationship Id="rId3" Type="http://schemas.openxmlformats.org/officeDocument/2006/relationships/image" Target="../media/image1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.emf"/><Relationship Id="rId5" Type="http://schemas.openxmlformats.org/officeDocument/2006/relationships/image" Target="../media/image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rgbClr val="452003"/>
          </a:fgClr>
          <a:bgClr>
            <a:srgbClr val="FFC634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2311631"/>
            <a:ext cx="5212080" cy="949729"/>
          </a:xfrm>
          <a:prstGeom prst="rect">
            <a:avLst/>
          </a:prstGeom>
          <a:solidFill>
            <a:srgbClr val="45200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3299" y="2347379"/>
            <a:ext cx="4858783" cy="855844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FFC634"/>
                </a:solidFill>
                <a:latin typeface="KlavikaBold-Bold"/>
                <a:cs typeface="KlavikaBold-Bold"/>
              </a:rPr>
              <a:t>A </a:t>
            </a:r>
            <a:r>
              <a:rPr lang="en-US" sz="2800" dirty="0" err="1">
                <a:solidFill>
                  <a:srgbClr val="FFC634"/>
                </a:solidFill>
                <a:latin typeface="KlavikaBold-Bold"/>
                <a:cs typeface="KlavikaBold-Bold"/>
              </a:rPr>
              <a:t>c</a:t>
            </a:r>
            <a:r>
              <a:rPr lang="en-US" sz="2800" dirty="0" err="1" smtClean="0">
                <a:solidFill>
                  <a:srgbClr val="FFC634"/>
                </a:solidFill>
                <a:latin typeface="KlavikaBold-Bold"/>
                <a:cs typeface="KlavikaBold-Bold"/>
              </a:rPr>
              <a:t>riação</a:t>
            </a:r>
            <a:r>
              <a:rPr lang="en-US" sz="2800" dirty="0" smtClean="0">
                <a:solidFill>
                  <a:srgbClr val="FFC634"/>
                </a:solidFill>
                <a:latin typeface="KlavikaBold-Bold"/>
                <a:cs typeface="KlavikaBold-Bold"/>
              </a:rPr>
              <a:t> </a:t>
            </a:r>
            <a:r>
              <a:rPr lang="en-US" sz="2800" dirty="0" err="1" smtClean="0">
                <a:solidFill>
                  <a:srgbClr val="FFC634"/>
                </a:solidFill>
                <a:latin typeface="KlavikaBold-Bold"/>
                <a:cs typeface="KlavikaBold-Bold"/>
              </a:rPr>
              <a:t>para</a:t>
            </a:r>
            <a:r>
              <a:rPr lang="en-US" sz="2800" dirty="0" smtClean="0">
                <a:solidFill>
                  <a:srgbClr val="FFC634"/>
                </a:solidFill>
                <a:latin typeface="KlavikaBold-Bold"/>
                <a:cs typeface="KlavikaBold-Bold"/>
              </a:rPr>
              <a:t> web </a:t>
            </a:r>
            <a:r>
              <a:rPr lang="en-US" sz="2800" dirty="0" err="1" smtClean="0">
                <a:solidFill>
                  <a:srgbClr val="FFC634"/>
                </a:solidFill>
                <a:latin typeface="KlavikaBold-Bold"/>
                <a:cs typeface="KlavikaBold-Bold"/>
              </a:rPr>
              <a:t>na</a:t>
            </a:r>
            <a:r>
              <a:rPr lang="en-US" sz="2800" dirty="0" smtClean="0">
                <a:solidFill>
                  <a:srgbClr val="FFC634"/>
                </a:solidFill>
                <a:latin typeface="KlavikaBold-Bold"/>
                <a:cs typeface="KlavikaBold-Bold"/>
              </a:rPr>
              <a:t> </a:t>
            </a:r>
            <a:r>
              <a:rPr lang="en-US" sz="2800" dirty="0" err="1" smtClean="0">
                <a:solidFill>
                  <a:srgbClr val="FFC634"/>
                </a:solidFill>
                <a:latin typeface="KlavikaBold-Bold"/>
                <a:cs typeface="KlavikaBold-Bold"/>
              </a:rPr>
              <a:t>comunicação</a:t>
            </a:r>
            <a:r>
              <a:rPr lang="en-US" sz="2800" dirty="0" smtClean="0">
                <a:solidFill>
                  <a:srgbClr val="FFC634"/>
                </a:solidFill>
                <a:latin typeface="KlavikaBold-Bold"/>
                <a:cs typeface="KlavikaBold-Bold"/>
              </a:rPr>
              <a:t> </a:t>
            </a:r>
            <a:r>
              <a:rPr lang="en-US" sz="2800" dirty="0" err="1" smtClean="0">
                <a:solidFill>
                  <a:srgbClr val="FFC634"/>
                </a:solidFill>
                <a:latin typeface="KlavikaBold-Bold"/>
                <a:cs typeface="KlavikaBold-Bold"/>
              </a:rPr>
              <a:t>integrada</a:t>
            </a:r>
            <a:endParaRPr lang="en-US" sz="2800" dirty="0">
              <a:solidFill>
                <a:srgbClr val="FFC634"/>
              </a:solidFill>
              <a:latin typeface="KlavikaBold-Bold"/>
              <a:cs typeface="KlavikaBold-Bold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56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EASY WAY LANGUAGE CENTER</a:t>
            </a:r>
            <a:endParaRPr lang="en-US" sz="3200" dirty="0">
              <a:solidFill>
                <a:srgbClr val="452003"/>
              </a:solidFill>
              <a:latin typeface="KlavikaBoldCaps-SC"/>
              <a:cs typeface="KlavikaBoldCaps-SC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  <p:pic>
        <p:nvPicPr>
          <p:cNvPr id="7" name="video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970266" y="1484704"/>
            <a:ext cx="5640395" cy="4230296"/>
          </a:xfrm>
          <a:prstGeom prst="rect">
            <a:avLst/>
          </a:prstGeom>
        </p:spPr>
      </p:pic>
      <p:pic>
        <p:nvPicPr>
          <p:cNvPr id="6" name="EasyWayCase.mp4">
            <a:hlinkClick r:id="" action="ppaction://media"/>
          </p:cNvPr>
          <p:cNvPicPr>
            <a:picLocks noGrp="1" noChangeAspect="1"/>
          </p:cNvPicPr>
          <p:nvPr>
            <p:ph idx="1"/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426463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Wageningen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university</a:t>
            </a:r>
            <a:endParaRPr lang="en-US" sz="3200" dirty="0">
              <a:solidFill>
                <a:srgbClr val="452003"/>
              </a:solidFill>
              <a:latin typeface="KlavikaBoldCaps-SC"/>
              <a:cs typeface="KlavikaBoldCaps-S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  <p:pic>
        <p:nvPicPr>
          <p:cNvPr id="6" name="Street_View_Wageningen_University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6160" y="1278088"/>
            <a:ext cx="8618800" cy="48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09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Case </a:t>
            </a: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católica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virtual</a:t>
            </a:r>
            <a:b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</a:b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Comercial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de TV</a:t>
            </a:r>
            <a:endParaRPr lang="en-US" sz="3200" dirty="0">
              <a:solidFill>
                <a:srgbClr val="452003"/>
              </a:solidFill>
              <a:latin typeface="KlavikaBoldCaps-SC"/>
              <a:cs typeface="KlavikaBoldCaps-S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  <p:pic>
        <p:nvPicPr>
          <p:cNvPr id="7" name="vt_30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47813" y="1904999"/>
            <a:ext cx="4594047" cy="344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42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Case </a:t>
            </a: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católica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virtual</a:t>
            </a:r>
            <a:b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</a:b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Advertising game</a:t>
            </a:r>
            <a:endParaRPr lang="en-US" sz="3200" dirty="0">
              <a:solidFill>
                <a:srgbClr val="452003"/>
              </a:solidFill>
              <a:latin typeface="KlavikaBoldCaps-SC"/>
              <a:cs typeface="KlavikaBoldCaps-S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  <p:pic>
        <p:nvPicPr>
          <p:cNvPr id="5" name="Picture 4" descr="Decole-com-a-Catolica-Virtual-adgame-interna-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6" y="1348459"/>
            <a:ext cx="8382000" cy="52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02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Case </a:t>
            </a: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católica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virtual</a:t>
            </a:r>
            <a:b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</a:b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Intervenção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</a:t>
            </a: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urbana</a:t>
            </a:r>
            <a:endParaRPr lang="en-US" sz="3200" dirty="0">
              <a:solidFill>
                <a:srgbClr val="452003"/>
              </a:solidFill>
              <a:latin typeface="KlavikaBoldCaps-SC"/>
              <a:cs typeface="KlavikaBoldCaps-S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  <p:pic>
        <p:nvPicPr>
          <p:cNvPr id="6" name="Picture 5" descr="Decole-com-a-Catolica-Virtual-guerrilha-interna-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42" y="1690318"/>
            <a:ext cx="3670089" cy="4868654"/>
          </a:xfrm>
          <a:prstGeom prst="rect">
            <a:avLst/>
          </a:prstGeom>
        </p:spPr>
      </p:pic>
      <p:pic>
        <p:nvPicPr>
          <p:cNvPr id="7" name="Picture 6" descr="Decole-com-a-Catolica-Virtual-guerrilha-interna-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024" y="1712262"/>
            <a:ext cx="3646507" cy="483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09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Case </a:t>
            </a: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católica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virtual</a:t>
            </a:r>
            <a:b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</a:b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anúncio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</a:t>
            </a: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jornal</a:t>
            </a:r>
            <a:endParaRPr lang="en-US" sz="3200" dirty="0">
              <a:solidFill>
                <a:srgbClr val="452003"/>
              </a:solidFill>
              <a:latin typeface="KlavikaBoldCaps-SC"/>
              <a:cs typeface="KlavikaBoldCaps-S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  <p:pic>
        <p:nvPicPr>
          <p:cNvPr id="8" name="Picture 7" descr="Decole-com-a-Catolica-Virtual-anuncio-interna-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441874"/>
            <a:ext cx="8382000" cy="520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02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Case </a:t>
            </a: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católica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virtual</a:t>
            </a:r>
            <a:b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</a:b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Redes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</a:t>
            </a: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sociais</a:t>
            </a:r>
            <a:endParaRPr lang="en-US" sz="3200" dirty="0">
              <a:solidFill>
                <a:srgbClr val="452003"/>
              </a:solidFill>
              <a:latin typeface="KlavikaBoldCaps-SC"/>
              <a:cs typeface="KlavikaBoldCaps-S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  <p:pic>
        <p:nvPicPr>
          <p:cNvPr id="5" name="Picture 4" descr="cadu_326seguidor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876" y="1716021"/>
            <a:ext cx="4061924" cy="1719435"/>
          </a:xfrm>
          <a:prstGeom prst="rect">
            <a:avLst/>
          </a:prstGeom>
        </p:spPr>
      </p:pic>
      <p:pic>
        <p:nvPicPr>
          <p:cNvPr id="8" name="Picture 7" descr="flavia_gomes_46seguidores 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23" y="1711541"/>
            <a:ext cx="4145965" cy="1865684"/>
          </a:xfrm>
          <a:prstGeom prst="rect">
            <a:avLst/>
          </a:prstGeom>
        </p:spPr>
      </p:pic>
      <p:pic>
        <p:nvPicPr>
          <p:cNvPr id="9" name="Picture 8" descr="gaby_neves_201 seguidore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23" y="4097403"/>
            <a:ext cx="4061924" cy="716810"/>
          </a:xfrm>
          <a:prstGeom prst="rect">
            <a:avLst/>
          </a:prstGeom>
        </p:spPr>
      </p:pic>
      <p:pic>
        <p:nvPicPr>
          <p:cNvPr id="10" name="Picture 9" descr="arthur_duafra_49 seguidore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214" y="4060401"/>
            <a:ext cx="3809805" cy="75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77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rgbClr val="452003"/>
                </a:solidFill>
                <a:latin typeface="KlavikaBoldCaps-SC"/>
                <a:cs typeface="KlavikaBoldCaps-SC"/>
              </a:rPr>
              <a:t>Case </a:t>
            </a:r>
            <a:r>
              <a:rPr lang="en-US" sz="3200" dirty="0" err="1">
                <a:solidFill>
                  <a:srgbClr val="452003"/>
                </a:solidFill>
                <a:latin typeface="KlavikaBoldCaps-SC"/>
                <a:cs typeface="KlavikaBoldCaps-SC"/>
              </a:rPr>
              <a:t>católica</a:t>
            </a:r>
            <a:r>
              <a:rPr lang="en-US" sz="3200" dirty="0">
                <a:solidFill>
                  <a:srgbClr val="452003"/>
                </a:solidFill>
                <a:latin typeface="KlavikaBoldCaps-SC"/>
                <a:cs typeface="KlavikaBoldCaps-SC"/>
              </a:rPr>
              <a:t> virtual</a:t>
            </a:r>
            <a:br>
              <a:rPr lang="en-US" sz="3200" dirty="0">
                <a:solidFill>
                  <a:srgbClr val="452003"/>
                </a:solidFill>
                <a:latin typeface="KlavikaBoldCaps-SC"/>
                <a:cs typeface="KlavikaBoldCaps-SC"/>
              </a:rPr>
            </a:b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Resultados</a:t>
            </a:r>
            <a:endParaRPr lang="en-US" sz="3200" dirty="0">
              <a:solidFill>
                <a:srgbClr val="452003"/>
              </a:solidFill>
              <a:latin typeface="KlavikaBoldCaps-SC"/>
              <a:cs typeface="KlavikaBoldCaps-S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Crescimento de </a:t>
            </a:r>
            <a:r>
              <a:rPr lang="pt-BR" dirty="0" smtClean="0">
                <a:solidFill>
                  <a:srgbClr val="452003"/>
                </a:solidFill>
                <a:latin typeface="KlavikaBold-Bold"/>
                <a:cs typeface="KlavikaBold-Bold"/>
              </a:rPr>
              <a:t>31,5%</a:t>
            </a:r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 do número de inscritos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Aumento de </a:t>
            </a:r>
            <a:r>
              <a:rPr lang="pt-BR" dirty="0" smtClean="0">
                <a:solidFill>
                  <a:srgbClr val="452003"/>
                </a:solidFill>
                <a:latin typeface="KlavikaBold-Bold"/>
                <a:cs typeface="KlavikaBold-Bold"/>
              </a:rPr>
              <a:t>76,1%</a:t>
            </a:r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 de acessos no portal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>
                <a:solidFill>
                  <a:srgbClr val="452003"/>
                </a:solidFill>
                <a:latin typeface="KlavikaLight-TF"/>
                <a:cs typeface="KlavikaLight-TF"/>
              </a:rPr>
              <a:t>Maioria de comentários positivos nas redes sociais (</a:t>
            </a:r>
            <a:r>
              <a:rPr lang="pt-BR" dirty="0" err="1">
                <a:solidFill>
                  <a:srgbClr val="452003"/>
                </a:solidFill>
                <a:latin typeface="KlavikaLight-TF"/>
                <a:cs typeface="KlavikaLight-TF"/>
              </a:rPr>
              <a:t>Twitter</a:t>
            </a:r>
            <a:r>
              <a:rPr lang="pt-BR" dirty="0">
                <a:solidFill>
                  <a:srgbClr val="452003"/>
                </a:solidFill>
                <a:latin typeface="KlavikaLight-TF"/>
                <a:cs typeface="KlavikaLight-TF"/>
              </a:rPr>
              <a:t> e </a:t>
            </a:r>
            <a:r>
              <a:rPr lang="pt-BR" dirty="0" err="1" smtClean="0">
                <a:solidFill>
                  <a:srgbClr val="452003"/>
                </a:solidFill>
                <a:latin typeface="KlavikaLight-TF"/>
                <a:cs typeface="KlavikaLight-TF"/>
              </a:rPr>
              <a:t>YouTube</a:t>
            </a:r>
            <a:r>
              <a:rPr lang="pt-BR" dirty="0">
                <a:solidFill>
                  <a:srgbClr val="452003"/>
                </a:solidFill>
                <a:latin typeface="KlavikaLight-TF"/>
                <a:cs typeface="KlavikaLight-TF"/>
              </a:rPr>
              <a:t>) </a:t>
            </a:r>
            <a:endParaRPr lang="pt-BR" dirty="0" smtClean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Aumento </a:t>
            </a:r>
            <a:r>
              <a:rPr lang="pt-BR" dirty="0">
                <a:solidFill>
                  <a:srgbClr val="452003"/>
                </a:solidFill>
                <a:latin typeface="KlavikaLight-TF"/>
                <a:cs typeface="KlavikaLight-TF"/>
              </a:rPr>
              <a:t>de depoimentos no portal decorrente </a:t>
            </a:r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da </a:t>
            </a:r>
            <a:r>
              <a:rPr lang="pt-BR" dirty="0" err="1">
                <a:solidFill>
                  <a:srgbClr val="452003"/>
                </a:solidFill>
                <a:latin typeface="KlavikaLight-TF"/>
                <a:cs typeface="KlavikaLight-TF"/>
              </a:rPr>
              <a:t>viralização</a:t>
            </a:r>
            <a:r>
              <a:rPr lang="pt-BR" dirty="0">
                <a:solidFill>
                  <a:srgbClr val="452003"/>
                </a:solidFill>
                <a:latin typeface="KlavikaLight-TF"/>
                <a:cs typeface="KlavikaLight-TF"/>
              </a:rPr>
              <a:t> promovida do </a:t>
            </a:r>
            <a:r>
              <a:rPr lang="pt-BR" dirty="0" err="1" smtClean="0">
                <a:solidFill>
                  <a:srgbClr val="452003"/>
                </a:solidFill>
                <a:latin typeface="KlavikaLight-TF"/>
                <a:cs typeface="KlavikaLight-TF"/>
              </a:rPr>
              <a:t>advertising</a:t>
            </a:r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 game</a:t>
            </a: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5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r>
              <a:rPr lang="x-none" sz="44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Obrigado ;-)</a:t>
            </a:r>
          </a:p>
          <a:p>
            <a:pPr marL="0" indent="0">
              <a:buNone/>
            </a:pPr>
            <a:endParaRPr lang="x-none" dirty="0" smtClean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r>
              <a:rPr lang="x-none" dirty="0" smtClean="0">
                <a:solidFill>
                  <a:srgbClr val="452003"/>
                </a:solidFill>
                <a:latin typeface="KlavikaBold-Bold"/>
                <a:cs typeface="KlavikaBold-Bold"/>
              </a:rPr>
              <a:t>Fernando Portela</a:t>
            </a:r>
          </a:p>
          <a:p>
            <a:pPr marL="0" indent="0">
              <a:buNone/>
            </a:pPr>
            <a:r>
              <a:rPr lang="x-none" dirty="0" smtClean="0">
                <a:solidFill>
                  <a:srgbClr val="452003"/>
                </a:solidFill>
                <a:latin typeface="KlavikaLight-TF"/>
                <a:cs typeface="KlavikaLight-TF"/>
              </a:rPr>
              <a:t>fernando@fulldesign.com.br</a:t>
            </a:r>
          </a:p>
          <a:p>
            <a:pPr marL="0" indent="0">
              <a:buNone/>
            </a:pPr>
            <a:r>
              <a:rPr lang="x-none" dirty="0" smtClean="0">
                <a:solidFill>
                  <a:srgbClr val="452003"/>
                </a:solidFill>
                <a:latin typeface="KlavikaLight-TF"/>
                <a:cs typeface="KlavikaLight-TF"/>
              </a:rPr>
              <a:t>@fernandofull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452003"/>
                </a:solidFill>
                <a:latin typeface="KlavikaLight-TF"/>
                <a:cs typeface="KlavikaLight-TF"/>
              </a:rPr>
              <a:t>f</a:t>
            </a:r>
            <a:r>
              <a:rPr lang="x-none" dirty="0" smtClean="0">
                <a:solidFill>
                  <a:srgbClr val="452003"/>
                </a:solidFill>
                <a:latin typeface="KlavikaLight-TF"/>
                <a:cs typeface="KlavikaLight-TF"/>
              </a:rPr>
              <a:t>acebook.com</a:t>
            </a:r>
            <a:r>
              <a:rPr lang="x-none" dirty="0" smtClean="0">
                <a:solidFill>
                  <a:srgbClr val="452003"/>
                </a:solidFill>
                <a:latin typeface="KlavikaLight-TF"/>
                <a:cs typeface="KlavikaLight-TF"/>
              </a:rPr>
              <a:t>/fernandofull</a:t>
            </a: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73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APRESENTAÇÃO</a:t>
            </a:r>
            <a:endParaRPr lang="en-US" dirty="0">
              <a:solidFill>
                <a:srgbClr val="452003"/>
              </a:solidFill>
              <a:latin typeface="KlavikaBoldCaps-SC"/>
              <a:cs typeface="KlavikaBoldCaps-SC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r>
              <a:rPr lang="pt-BR" dirty="0" smtClean="0">
                <a:solidFill>
                  <a:srgbClr val="452003"/>
                </a:solidFill>
                <a:latin typeface="KlavikaBold-Bold"/>
                <a:cs typeface="KlavikaBold-Bold"/>
              </a:rPr>
              <a:t>Sobre a </a:t>
            </a:r>
            <a:r>
              <a:rPr lang="pt-BR" dirty="0" err="1" smtClean="0">
                <a:solidFill>
                  <a:srgbClr val="452003"/>
                </a:solidFill>
                <a:latin typeface="KlavikaBold-Bold"/>
                <a:cs typeface="KlavikaBold-Bold"/>
              </a:rPr>
              <a:t>fullDesign</a:t>
            </a:r>
            <a:endParaRPr lang="pt-BR" dirty="0">
              <a:solidFill>
                <a:srgbClr val="452003"/>
              </a:solidFill>
              <a:latin typeface="KlavikaBold-Bold"/>
              <a:cs typeface="KlavikaBold-Bold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11 anos de atuação com o conceito de comunicação integrada</a:t>
            </a: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Atuação em diversos segmentos</a:t>
            </a: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Prêmios locais e nacionais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8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Comunicação</a:t>
            </a:r>
            <a:r>
              <a:rPr lang="en-US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</a:t>
            </a:r>
            <a:r>
              <a:rPr lang="en-US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integrada</a:t>
            </a:r>
            <a:endParaRPr lang="en-US" dirty="0">
              <a:solidFill>
                <a:srgbClr val="452003"/>
              </a:solidFill>
              <a:latin typeface="KlavikaBoldCaps-SC"/>
              <a:cs typeface="KlavikaBoldCaps-S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r>
              <a:rPr lang="pt-BR" dirty="0" smtClean="0">
                <a:solidFill>
                  <a:srgbClr val="452003"/>
                </a:solidFill>
                <a:latin typeface="KlavikaBold-Bold"/>
                <a:cs typeface="KlavikaBold-Bold"/>
              </a:rPr>
              <a:t>Conceito</a:t>
            </a:r>
            <a:endParaRPr lang="pt-BR" dirty="0">
              <a:solidFill>
                <a:srgbClr val="452003"/>
              </a:solidFill>
              <a:latin typeface="KlavikaBold-Bold"/>
              <a:cs typeface="KlavikaBold-Bold"/>
            </a:endParaRPr>
          </a:p>
          <a:p>
            <a:pPr marL="0" lvl="0" indent="0">
              <a:buNone/>
            </a:pPr>
            <a:r>
              <a:rPr lang="pt-BR" dirty="0">
                <a:solidFill>
                  <a:srgbClr val="452003"/>
                </a:solidFill>
                <a:latin typeface="KlavikaLight-TF"/>
                <a:cs typeface="KlavikaLight-TF"/>
              </a:rPr>
              <a:t>C</a:t>
            </a:r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omunicação integrada é a junção da </a:t>
            </a:r>
            <a:r>
              <a:rPr lang="pt-BR" dirty="0" smtClean="0">
                <a:solidFill>
                  <a:srgbClr val="452003"/>
                </a:solidFill>
                <a:latin typeface="KlavikaBold-Bold"/>
                <a:cs typeface="KlavikaBold-Bold"/>
              </a:rPr>
              <a:t>comunicação institucional</a:t>
            </a:r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, da </a:t>
            </a:r>
            <a:r>
              <a:rPr lang="pt-BR" dirty="0" smtClean="0">
                <a:solidFill>
                  <a:srgbClr val="452003"/>
                </a:solidFill>
                <a:latin typeface="KlavikaBold-Bold"/>
                <a:cs typeface="KlavikaBold-Bold"/>
              </a:rPr>
              <a:t>comunicação mercadológica</a:t>
            </a:r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 e da </a:t>
            </a:r>
            <a:r>
              <a:rPr lang="pt-BR" dirty="0" smtClean="0">
                <a:solidFill>
                  <a:srgbClr val="452003"/>
                </a:solidFill>
                <a:latin typeface="KlavikaBold-Bold"/>
                <a:cs typeface="KlavikaBold-Bold"/>
              </a:rPr>
              <a:t>comunicação interna </a:t>
            </a:r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de uma empresa com o objetivo de adotar uma narrativa </a:t>
            </a:r>
            <a:r>
              <a:rPr lang="pt-BR" dirty="0" err="1" smtClean="0">
                <a:solidFill>
                  <a:srgbClr val="452003"/>
                </a:solidFill>
                <a:latin typeface="KlavikaBold-Bold"/>
                <a:cs typeface="KlavikaBold-Bold"/>
              </a:rPr>
              <a:t>transmídia</a:t>
            </a:r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 que explore a potencialidade de cada meio.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85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Comunicação</a:t>
            </a:r>
            <a:r>
              <a:rPr lang="en-US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</a:t>
            </a:r>
            <a:r>
              <a:rPr lang="en-US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integrada</a:t>
            </a:r>
            <a:endParaRPr lang="en-US" dirty="0">
              <a:solidFill>
                <a:srgbClr val="452003"/>
              </a:solidFill>
              <a:latin typeface="KlavikaBoldCaps-SC"/>
              <a:cs typeface="KlavikaBoldCaps-S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r>
              <a:rPr lang="pt-BR" dirty="0" smtClean="0">
                <a:solidFill>
                  <a:srgbClr val="452003"/>
                </a:solidFill>
                <a:latin typeface="KlavikaBold-Bold"/>
                <a:cs typeface="KlavikaBold-Bold"/>
              </a:rPr>
              <a:t>O </a:t>
            </a:r>
            <a:r>
              <a:rPr lang="pt-BR" dirty="0">
                <a:solidFill>
                  <a:srgbClr val="452003"/>
                </a:solidFill>
                <a:latin typeface="KlavikaBold-Bold"/>
                <a:cs typeface="KlavikaBold-Bold"/>
              </a:rPr>
              <a:t>q</a:t>
            </a:r>
            <a:r>
              <a:rPr lang="pt-BR" dirty="0" smtClean="0">
                <a:solidFill>
                  <a:srgbClr val="452003"/>
                </a:solidFill>
                <a:latin typeface="KlavikaBold-Bold"/>
                <a:cs typeface="KlavikaBold-Bold"/>
              </a:rPr>
              <a:t>ue integrar</a:t>
            </a:r>
            <a:endParaRPr lang="pt-BR" dirty="0">
              <a:solidFill>
                <a:srgbClr val="452003"/>
              </a:solidFill>
              <a:latin typeface="KlavikaBold-Bold"/>
              <a:cs typeface="KlavikaBold-Bold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Conteúdo das mensagens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Atividades dos diferentes profissionais</a:t>
            </a: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Planejamento de ações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99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4186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rgbClr val="452003"/>
                </a:solidFill>
                <a:latin typeface="KlavikaBoldCaps-SC"/>
                <a:cs typeface="KlavikaBoldCaps-SC"/>
              </a:rPr>
              <a:t>Campanhas</a:t>
            </a:r>
            <a:r>
              <a:rPr lang="en-US" sz="2800" dirty="0">
                <a:solidFill>
                  <a:srgbClr val="452003"/>
                </a:solidFill>
                <a:latin typeface="KlavikaBoldCaps-SC"/>
                <a:cs typeface="KlavikaBoldCaps-SC"/>
              </a:rPr>
              <a:t> off-line </a:t>
            </a:r>
            <a:r>
              <a:rPr lang="en-US" sz="2800" dirty="0" err="1">
                <a:solidFill>
                  <a:srgbClr val="452003"/>
                </a:solidFill>
                <a:latin typeface="KlavikaBoldCaps-SC"/>
                <a:cs typeface="KlavikaBoldCaps-SC"/>
              </a:rPr>
              <a:t>geram</a:t>
            </a:r>
            <a:r>
              <a:rPr lang="en-US" sz="2800" dirty="0">
                <a:solidFill>
                  <a:srgbClr val="452003"/>
                </a:solidFill>
                <a:latin typeface="KlavikaBoldCaps-SC"/>
                <a:cs typeface="KlavikaBoldCaps-SC"/>
              </a:rPr>
              <a:t> </a:t>
            </a:r>
            <a:r>
              <a:rPr lang="en-US" sz="28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buscas</a:t>
            </a:r>
            <a:r>
              <a:rPr lang="en-US" sz="28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</a:t>
            </a:r>
            <a:r>
              <a:rPr lang="en-US" sz="2800" dirty="0">
                <a:solidFill>
                  <a:srgbClr val="452003"/>
                </a:solidFill>
                <a:latin typeface="KlavikaBoldCaps-SC"/>
                <a:cs typeface="KlavikaBoldCaps-SC"/>
              </a:rPr>
              <a:t>online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2122824"/>
              </p:ext>
            </p:extLst>
          </p:nvPr>
        </p:nvGraphicFramePr>
        <p:xfrm>
          <a:off x="457200" y="1193143"/>
          <a:ext cx="8229600" cy="4834348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400" b="1" kern="1200" dirty="0" smtClean="0">
                          <a:solidFill>
                            <a:schemeClr val="lt1"/>
                          </a:solidFill>
                          <a:effectLst/>
                          <a:latin typeface="KlavikaBold-Bold"/>
                          <a:ea typeface="+mn-ea"/>
                          <a:cs typeface="KlavikaBold-Bold"/>
                        </a:rPr>
                        <a:t>Percentual que realiza buscas após as seguintes atividades</a:t>
                      </a:r>
                      <a:endParaRPr lang="en-US" sz="1400" dirty="0">
                        <a:latin typeface="KlavikaBold-Bold"/>
                        <a:cs typeface="KlavikaBold-Bold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200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x-none" sz="1400" b="1" kern="1200" dirty="0" smtClean="0">
                          <a:solidFill>
                            <a:schemeClr val="lt1"/>
                          </a:solidFill>
                          <a:effectLst/>
                          <a:latin typeface="KlavikaBold-Bold"/>
                          <a:ea typeface="+mn-ea"/>
                          <a:cs typeface="KlavikaBold-Bold"/>
                        </a:rPr>
                        <a:t>Quando</a:t>
                      </a:r>
                      <a:r>
                        <a:rPr lang="x-none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KlavikaBold-Bold"/>
                          <a:ea typeface="+mn-ea"/>
                          <a:cs typeface="KlavikaBold-Bold"/>
                        </a:rPr>
                        <a:t> a busca é realizada</a:t>
                      </a:r>
                      <a:endParaRPr lang="en-US" sz="1400" dirty="0" smtClean="0">
                        <a:latin typeface="KlavikaBold-Bold"/>
                        <a:cs typeface="KlavikaBold-Bold"/>
                      </a:endParaRPr>
                    </a:p>
                    <a:p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200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x-none" sz="1400" b="1" kern="1200" dirty="0" smtClean="0">
                          <a:solidFill>
                            <a:schemeClr val="lt1"/>
                          </a:solidFill>
                          <a:effectLst/>
                          <a:latin typeface="KlavikaBold-Bold"/>
                          <a:ea typeface="+mn-ea"/>
                          <a:cs typeface="KlavikaBold-Bold"/>
                        </a:rPr>
                        <a:t>O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KlavikaBold-Bold"/>
                          <a:ea typeface="+mn-ea"/>
                          <a:cs typeface="KlavikaBold-Bold"/>
                        </a:rPr>
                        <a:t>q</a:t>
                      </a:r>
                      <a:r>
                        <a:rPr lang="x-none" sz="1400" b="1" kern="1200" dirty="0" smtClean="0">
                          <a:solidFill>
                            <a:schemeClr val="lt1"/>
                          </a:solidFill>
                          <a:effectLst/>
                          <a:latin typeface="KlavikaBold-Bold"/>
                          <a:ea typeface="+mn-ea"/>
                          <a:cs typeface="KlavikaBold-Bold"/>
                        </a:rPr>
                        <a:t>ue buscam</a:t>
                      </a:r>
                      <a:endParaRPr lang="en-US" sz="1400" dirty="0" smtClean="0">
                        <a:latin typeface="KlavikaBold-Bold"/>
                        <a:cs typeface="KlavikaBold-Bold"/>
                      </a:endParaRPr>
                    </a:p>
                    <a:p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200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x-none" sz="1400" b="1" kern="1200" dirty="0" smtClean="0">
                          <a:solidFill>
                            <a:schemeClr val="lt1"/>
                          </a:solidFill>
                          <a:effectLst/>
                          <a:latin typeface="KlavikaBold-Bold"/>
                          <a:ea typeface="+mn-ea"/>
                          <a:cs typeface="KlavikaBold-Bold"/>
                        </a:rPr>
                        <a:t>Motivos da busca</a:t>
                      </a:r>
                      <a:endParaRPr lang="en-US" sz="1400" dirty="0" smtClean="0">
                        <a:latin typeface="KlavikaBold-Bold"/>
                        <a:cs typeface="KlavikaBold-Bold"/>
                      </a:endParaRPr>
                    </a:p>
                    <a:p>
                      <a:endParaRPr lang="en-US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5200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1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Ouvir uma indicação ou assunto boca a boca 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452003"/>
                          </a:solidFill>
                          <a:latin typeface="KlavikaBoldCaps-SC"/>
                          <a:cs typeface="KlavikaBoldCaps-SC"/>
                        </a:rPr>
                        <a:t>53%</a:t>
                      </a:r>
                      <a:endParaRPr lang="en-US" sz="1400" dirty="0">
                        <a:solidFill>
                          <a:srgbClr val="452003"/>
                        </a:solidFill>
                        <a:latin typeface="KlavikaBoldCaps-SC"/>
                        <a:cs typeface="KlavikaBoldCaps-SC"/>
                      </a:endParaRPr>
                    </a:p>
                  </a:txBody>
                  <a:tcPr>
                    <a:lnT w="25400" cmpd="sng">
                      <a:noFill/>
                    </a:lnT>
                    <a:solidFill>
                      <a:srgbClr val="FFC63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No mesmo dia do impacto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49%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pt-BR" sz="1200" b="1" dirty="0" smtClean="0">
                        <a:solidFill>
                          <a:srgbClr val="452003"/>
                        </a:solidFill>
                        <a:effectLst/>
                        <a:latin typeface="KlavikaBold-Bold"/>
                        <a:ea typeface="Times New Roman"/>
                        <a:cs typeface="KlavikaBold-Bold"/>
                      </a:endParaRPr>
                    </a:p>
                  </a:txBody>
                  <a:tcPr>
                    <a:lnT w="25400" cmpd="sng">
                      <a:noFill/>
                    </a:lnT>
                    <a:solidFill>
                      <a:srgbClr val="FFC63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Nome do produto ou serviço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47%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200" dirty="0" smtClean="0">
                        <a:solidFill>
                          <a:srgbClr val="452003"/>
                        </a:solidFill>
                        <a:effectLst/>
                        <a:latin typeface="KlavikaBold-Bold"/>
                        <a:ea typeface="Times New Roman"/>
                        <a:cs typeface="KlavikaBold-Bold"/>
                      </a:endParaRPr>
                    </a:p>
                  </a:txBody>
                  <a:tcPr>
                    <a:lnT w="25400" cmpd="sng">
                      <a:noFill/>
                    </a:lnT>
                    <a:solidFill>
                      <a:srgbClr val="FFC63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Descontos especiais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40%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200" dirty="0" smtClean="0">
                        <a:solidFill>
                          <a:srgbClr val="452003"/>
                        </a:solidFill>
                        <a:effectLst/>
                        <a:latin typeface="KlavikaBold-Bold"/>
                        <a:ea typeface="Times New Roman"/>
                        <a:cs typeface="KlavikaBold-Bold"/>
                      </a:endParaRPr>
                    </a:p>
                    <a:p>
                      <a:endParaRPr lang="en-US" dirty="0"/>
                    </a:p>
                  </a:txBody>
                  <a:tcPr>
                    <a:lnT w="25400" cmpd="sng">
                      <a:noFill/>
                    </a:lnT>
                    <a:solidFill>
                      <a:srgbClr val="FFC634"/>
                    </a:solidFill>
                  </a:tcPr>
                </a:tc>
              </a:tr>
              <a:tr h="4542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Assistir a um comercial na TV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51%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pt-BR" sz="1200" dirty="0" smtClean="0">
                        <a:solidFill>
                          <a:srgbClr val="452003"/>
                        </a:solidFill>
                        <a:effectLst/>
                        <a:latin typeface="KlavikaBold-Bold"/>
                        <a:ea typeface="Times New Roman"/>
                        <a:cs typeface="KlavikaBold-Bold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pt-BR" sz="1200" dirty="0">
                        <a:solidFill>
                          <a:srgbClr val="452003"/>
                        </a:solidFill>
                        <a:effectLst/>
                        <a:latin typeface="KlavikaBold-Bold"/>
                        <a:ea typeface="Times New Roman"/>
                        <a:cs typeface="KlavikaBold-Bold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No dia seguinte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18%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Nome da empresa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30%</a:t>
                      </a:r>
                      <a:endParaRPr lang="pt-BR" sz="1200" dirty="0">
                        <a:solidFill>
                          <a:srgbClr val="452003"/>
                        </a:solidFill>
                        <a:effectLst/>
                        <a:latin typeface="KlavikaBold-Bold"/>
                        <a:ea typeface="Times New Roman"/>
                        <a:cs typeface="KlavikaBold-Bold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Onde comprar o produto online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29%</a:t>
                      </a:r>
                      <a:endParaRPr lang="pt-BR" sz="1000" dirty="0">
                        <a:solidFill>
                          <a:srgbClr val="452003"/>
                        </a:solidFill>
                        <a:effectLst/>
                        <a:latin typeface="KlavikaBold-Bold"/>
                        <a:ea typeface="Times New Roman"/>
                        <a:cs typeface="KlavikaBold-Bold"/>
                      </a:endParaRPr>
                    </a:p>
                  </a:txBody>
                  <a:tcPr marL="36195" marR="36195" marT="0" marB="0" anchor="ctr">
                    <a:lnB>
                      <a:noFill/>
                    </a:lnB>
                  </a:tcPr>
                </a:tc>
              </a:tr>
              <a:tr h="4728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Anúncio em revista e jornal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35%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pt-BR" sz="1200" dirty="0" smtClean="0">
                        <a:solidFill>
                          <a:srgbClr val="452003"/>
                        </a:solidFill>
                        <a:effectLst/>
                        <a:latin typeface="KlavikaBold-Bold"/>
                        <a:ea typeface="Times New Roman"/>
                        <a:cs typeface="KlavikaBold-Bold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pt-BR" sz="1200" dirty="0">
                        <a:solidFill>
                          <a:srgbClr val="452003"/>
                        </a:solidFill>
                        <a:effectLst/>
                        <a:latin typeface="KlavikaBold-Bold"/>
                        <a:ea typeface="Times New Roman"/>
                        <a:cs typeface="KlavikaBold-Bold"/>
                      </a:endParaRPr>
                    </a:p>
                  </a:txBody>
                  <a:tcPr marL="36195" marR="36195" marT="0" marB="0" anchor="ctr">
                    <a:solidFill>
                      <a:srgbClr val="FFC63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solidFill>
                      <a:srgbClr val="FFC63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Slogan ou frase da campanha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7%</a:t>
                      </a:r>
                      <a:endParaRPr lang="pt-BR" sz="1200" dirty="0">
                        <a:solidFill>
                          <a:srgbClr val="452003"/>
                        </a:solidFill>
                        <a:effectLst/>
                        <a:latin typeface="KlavikaBold-Bold"/>
                        <a:ea typeface="Times New Roman"/>
                        <a:cs typeface="KlavikaBold-Bold"/>
                      </a:endParaRPr>
                    </a:p>
                  </a:txBody>
                  <a:tcPr marL="36195" marR="36195" marT="0" marB="0" anchor="ctr">
                    <a:lnR>
                      <a:noFill/>
                    </a:lnR>
                    <a:solidFill>
                      <a:srgbClr val="FFC63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195" marR="3619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634"/>
                    </a:solidFill>
                  </a:tcPr>
                </a:tc>
              </a:tr>
              <a:tr h="460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Passar por lojas físicas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27%</a:t>
                      </a:r>
                      <a:endParaRPr lang="pt-BR" sz="1200" dirty="0">
                        <a:solidFill>
                          <a:srgbClr val="452003"/>
                        </a:solidFill>
                        <a:effectLst/>
                        <a:latin typeface="KlavikaBold-Bold"/>
                        <a:ea typeface="Times New Roman"/>
                        <a:cs typeface="KlavikaBold-Bold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dirty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 </a:t>
                      </a:r>
                      <a:endParaRPr lang="pt-BR" sz="1200" dirty="0">
                        <a:solidFill>
                          <a:srgbClr val="452003"/>
                        </a:solidFill>
                        <a:effectLst/>
                        <a:latin typeface="KlavikaBold-Bold"/>
                        <a:ea typeface="Times New Roman"/>
                        <a:cs typeface="KlavikaBold-Bold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Referências contidas na campanha (música, protagonista)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6%</a:t>
                      </a:r>
                      <a:endParaRPr lang="pt-BR" sz="1200" dirty="0">
                        <a:solidFill>
                          <a:srgbClr val="452003"/>
                        </a:solidFill>
                        <a:effectLst/>
                        <a:latin typeface="KlavikaBold-Bold"/>
                        <a:ea typeface="Times New Roman"/>
                        <a:cs typeface="KlavikaBold-Bold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36195" marR="36195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40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Total</a:t>
                      </a:r>
                      <a:r>
                        <a:rPr lang="pt-BR" sz="1200" b="1" baseline="0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 que utilizar algum meio off-line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b="1" baseline="0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79%</a:t>
                      </a:r>
                      <a:endParaRPr lang="pt-BR" sz="1200" dirty="0">
                        <a:solidFill>
                          <a:srgbClr val="452003"/>
                        </a:solidFill>
                        <a:effectLst/>
                        <a:latin typeface="KlavikaBold-Bold"/>
                        <a:ea typeface="Times New Roman"/>
                        <a:cs typeface="KlavikaBold-Bold"/>
                      </a:endParaRPr>
                    </a:p>
                  </a:txBody>
                  <a:tcPr marL="36195" marR="36195" marT="0" marB="0" anchor="ctr">
                    <a:solidFill>
                      <a:srgbClr val="FFC63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195" marR="36195" marT="0" marB="0" anchor="ctr">
                    <a:solidFill>
                      <a:srgbClr val="FFC63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Outras palavras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200" dirty="0" smtClean="0">
                          <a:solidFill>
                            <a:srgbClr val="452003"/>
                          </a:solidFill>
                          <a:effectLst/>
                          <a:latin typeface="KlavikaBold-Bold"/>
                          <a:ea typeface="Times New Roman"/>
                          <a:cs typeface="KlavikaBold-Bold"/>
                        </a:rPr>
                        <a:t>6%</a:t>
                      </a:r>
                      <a:endParaRPr lang="pt-BR" sz="1200" dirty="0">
                        <a:solidFill>
                          <a:srgbClr val="452003"/>
                        </a:solidFill>
                        <a:effectLst/>
                        <a:latin typeface="KlavikaBold-Bold"/>
                        <a:ea typeface="Times New Roman"/>
                        <a:cs typeface="KlavikaBold-Bold"/>
                      </a:endParaRPr>
                    </a:p>
                  </a:txBody>
                  <a:tcPr marL="36195" marR="36195" marT="0" marB="0" anchor="ctr">
                    <a:solidFill>
                      <a:srgbClr val="FFC63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6195" marR="36195" marT="0" marB="0" anchor="ctr">
                    <a:solidFill>
                      <a:srgbClr val="FFC634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564444" y="6368893"/>
            <a:ext cx="20449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 smtClean="0">
                <a:latin typeface="KlavikaBold-Bold"/>
                <a:cs typeface="KlavikaBold-Bold"/>
              </a:rPr>
              <a:t>Fonte</a:t>
            </a:r>
            <a:r>
              <a:rPr lang="en-US" sz="1000" dirty="0" smtClean="0">
                <a:latin typeface="KlavikaBold-Bold"/>
                <a:cs typeface="KlavikaBold-Bold"/>
              </a:rPr>
              <a:t>: </a:t>
            </a:r>
            <a:r>
              <a:rPr lang="en-GB" sz="1000" dirty="0" err="1">
                <a:latin typeface="KlavikaBold-Bold"/>
                <a:cs typeface="KlavikaBold-Bold"/>
              </a:rPr>
              <a:t>Pesquisa</a:t>
            </a:r>
            <a:r>
              <a:rPr lang="en-GB" sz="1000" dirty="0">
                <a:latin typeface="KlavikaBold-Bold"/>
                <a:cs typeface="KlavikaBold-Bold"/>
              </a:rPr>
              <a:t> </a:t>
            </a:r>
            <a:r>
              <a:rPr lang="en-GB" sz="1000" dirty="0" smtClean="0">
                <a:latin typeface="KlavikaBold-Bold"/>
                <a:cs typeface="KlavikaBold-Bold"/>
              </a:rPr>
              <a:t>Forrester Ago/11 </a:t>
            </a:r>
            <a:r>
              <a:rPr lang="en-GB" sz="1000" dirty="0">
                <a:latin typeface="KlavikaBold-Bold"/>
                <a:cs typeface="KlavikaBold-Bold"/>
              </a:rPr>
              <a:t>Research/Google/</a:t>
            </a:r>
            <a:r>
              <a:rPr lang="en-GB" sz="1000" dirty="0" err="1">
                <a:latin typeface="KlavikaBold-Bold"/>
                <a:cs typeface="KlavikaBold-Bold"/>
              </a:rPr>
              <a:t>iProspect</a:t>
            </a:r>
            <a:r>
              <a:rPr lang="en-US" sz="1000" dirty="0" smtClean="0">
                <a:latin typeface="KlavikaBold-Bold"/>
                <a:cs typeface="KlavikaBold-Bold"/>
              </a:rPr>
              <a:t> </a:t>
            </a:r>
            <a:endParaRPr lang="en-US" sz="1000" dirty="0">
              <a:latin typeface="KlavikaBold-Bold"/>
              <a:cs typeface="KlavikaBold-Bold"/>
            </a:endParaRPr>
          </a:p>
        </p:txBody>
      </p:sp>
    </p:spTree>
    <p:extLst>
      <p:ext uri="{BB962C8B-B14F-4D97-AF65-F5344CB8AC3E}">
        <p14:creationId xmlns:p14="http://schemas.microsoft.com/office/powerpoint/2010/main" val="379868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Algumas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</a:t>
            </a: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Características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</a:t>
            </a: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mídias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</a:t>
            </a: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digitais</a:t>
            </a:r>
            <a:endParaRPr lang="en-US" sz="3200" dirty="0">
              <a:solidFill>
                <a:srgbClr val="452003"/>
              </a:solidFill>
              <a:latin typeface="KlavikaBoldCaps-SC"/>
              <a:cs typeface="KlavikaBoldCaps-S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Interatividade constante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Plataformas em constante evolução</a:t>
            </a: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Dados precisos de audiência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Integração de plataformas e serviços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Crescimento das redes sociais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err="1" smtClean="0">
                <a:solidFill>
                  <a:srgbClr val="452003"/>
                </a:solidFill>
                <a:latin typeface="KlavikaLight-TF"/>
                <a:cs typeface="KlavikaLight-TF"/>
              </a:rPr>
              <a:t>Geolocalização</a:t>
            </a:r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 (</a:t>
            </a:r>
            <a:r>
              <a:rPr lang="pt-BR" dirty="0" err="1" smtClean="0">
                <a:solidFill>
                  <a:srgbClr val="452003"/>
                </a:solidFill>
                <a:latin typeface="KlavikaLight-TF"/>
                <a:cs typeface="KlavikaLight-TF"/>
              </a:rPr>
              <a:t>Foursquare</a:t>
            </a:r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)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Alto nível de customização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52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Estratégias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</a:t>
            </a: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para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</a:t>
            </a: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redes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</a:t>
            </a: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sociais</a:t>
            </a:r>
            <a:endParaRPr lang="en-US" sz="3200" dirty="0">
              <a:solidFill>
                <a:srgbClr val="452003"/>
              </a:solidFill>
              <a:latin typeface="KlavikaBoldCaps-SC"/>
              <a:cs typeface="KlavikaBoldCaps-S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Aumentar </a:t>
            </a:r>
            <a:r>
              <a:rPr lang="pt-BR" dirty="0" err="1" smtClean="0">
                <a:solidFill>
                  <a:srgbClr val="452003"/>
                </a:solidFill>
                <a:latin typeface="KlavikaLight-TF"/>
                <a:cs typeface="KlavikaLight-TF"/>
              </a:rPr>
              <a:t>linkability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err="1" smtClean="0">
                <a:solidFill>
                  <a:srgbClr val="452003"/>
                </a:solidFill>
                <a:latin typeface="KlavikaLight-TF"/>
                <a:cs typeface="KlavikaLight-TF"/>
              </a:rPr>
              <a:t>Tagging</a:t>
            </a:r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 e </a:t>
            </a:r>
            <a:r>
              <a:rPr lang="pt-BR" dirty="0" err="1" smtClean="0">
                <a:solidFill>
                  <a:srgbClr val="452003"/>
                </a:solidFill>
                <a:latin typeface="KlavikaLight-TF"/>
                <a:cs typeface="KlavikaLight-TF"/>
              </a:rPr>
              <a:t>bookmarking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Deixar conteúdo mais acessível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err="1" smtClean="0">
                <a:solidFill>
                  <a:srgbClr val="452003"/>
                </a:solidFill>
                <a:latin typeface="KlavikaLight-TF"/>
                <a:cs typeface="KlavikaLight-TF"/>
              </a:rPr>
              <a:t>Encourajar</a:t>
            </a:r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 </a:t>
            </a:r>
            <a:r>
              <a:rPr lang="pt-BR" dirty="0" err="1" smtClean="0">
                <a:solidFill>
                  <a:srgbClr val="452003"/>
                </a:solidFill>
                <a:latin typeface="KlavikaLight-TF"/>
                <a:cs typeface="KlavikaLight-TF"/>
              </a:rPr>
              <a:t>mashup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Recompensar usuários ativos e valiosos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Criar conteúdo de relevância (planejamento)</a:t>
            </a: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Estudar os formatos comerciais de cada rede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95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Estratégias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</a:t>
            </a:r>
            <a:r>
              <a:rPr lang="en-US" sz="3200" dirty="0" err="1" smtClean="0">
                <a:solidFill>
                  <a:srgbClr val="452003"/>
                </a:solidFill>
                <a:latin typeface="KlavikaBoldCaps-SC"/>
                <a:cs typeface="KlavikaBoldCaps-SC"/>
              </a:rPr>
              <a:t>para</a:t>
            </a: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 </a:t>
            </a:r>
            <a:b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</a:br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SEO (Search Engine Optimization)</a:t>
            </a:r>
            <a:endParaRPr lang="en-US" sz="3200" dirty="0">
              <a:solidFill>
                <a:srgbClr val="452003"/>
              </a:solidFill>
              <a:latin typeface="KlavikaBoldCaps-SC"/>
              <a:cs typeface="KlavikaBoldCaps-S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70% dos usuários clicam na pesquisa orgânica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86% clicam na primeira página da busca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O Google está sempre atualizando os parâmetros de indexação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O processo de SEO deve ser feito regularmente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lvl="0"/>
            <a:r>
              <a:rPr lang="pt-BR" dirty="0" smtClean="0">
                <a:solidFill>
                  <a:srgbClr val="452003"/>
                </a:solidFill>
                <a:latin typeface="KlavikaLight-TF"/>
                <a:cs typeface="KlavikaLight-TF"/>
              </a:rPr>
              <a:t>Resultados a médio e longo prazo</a:t>
            </a:r>
            <a:endParaRPr lang="pt-BR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89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452003"/>
                </a:solidFill>
                <a:latin typeface="KlavikaBoldCaps-SC"/>
                <a:cs typeface="KlavikaBoldCaps-SC"/>
              </a:rPr>
              <a:t>DESAFIO UNIVERSIDADES</a:t>
            </a:r>
            <a:endParaRPr lang="en-US" sz="3200" dirty="0">
              <a:solidFill>
                <a:srgbClr val="452003"/>
              </a:solidFill>
              <a:latin typeface="KlavikaBoldCaps-SC"/>
              <a:cs typeface="KlavikaBoldCaps-S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  <a:p>
            <a:pPr marL="0" indent="0">
              <a:buNone/>
            </a:pPr>
            <a:endParaRPr lang="en-US" dirty="0" smtClean="0">
              <a:solidFill>
                <a:srgbClr val="452003"/>
              </a:solidFill>
              <a:latin typeface="KlavikaLight-TF"/>
              <a:cs typeface="KlavikaLight-TF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6621" y="340009"/>
            <a:ext cx="1397000" cy="279400"/>
          </a:xfrm>
          <a:prstGeom prst="rect">
            <a:avLst/>
          </a:prstGeom>
        </p:spPr>
      </p:pic>
      <p:pic>
        <p:nvPicPr>
          <p:cNvPr id="6" name="Desafio_Santander_Universidade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3298" y="1156228"/>
            <a:ext cx="8612482" cy="484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00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ferris dir="l"/>
      </p:transition>
    </mc:Choice>
    <mc:Fallback xmlns="">
      <p:transition xmlns:p14="http://schemas.microsoft.com/office/powerpoint/2010/main" spd="slow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399</Words>
  <Application>Microsoft Macintosh PowerPoint</Application>
  <PresentationFormat>On-screen Show (4:3)</PresentationFormat>
  <Paragraphs>101</Paragraphs>
  <Slides>18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A criação para web na comunicação integrada</vt:lpstr>
      <vt:lpstr>APRESENTAÇÃO</vt:lpstr>
      <vt:lpstr>Comunicação integrada</vt:lpstr>
      <vt:lpstr>Comunicação integrada</vt:lpstr>
      <vt:lpstr>Campanhas off-line geram buscas online</vt:lpstr>
      <vt:lpstr>Algumas Características mídias digitais</vt:lpstr>
      <vt:lpstr>Estratégias para redes sociais</vt:lpstr>
      <vt:lpstr>Estratégias para  SEO (Search Engine Optimization)</vt:lpstr>
      <vt:lpstr>DESAFIO UNIVERSIDADES</vt:lpstr>
      <vt:lpstr>EASY WAY LANGUAGE CENTER</vt:lpstr>
      <vt:lpstr>Wageningen university</vt:lpstr>
      <vt:lpstr>Case católica virtual Comercial de TV</vt:lpstr>
      <vt:lpstr>Case católica virtual Advertising game</vt:lpstr>
      <vt:lpstr>Case católica virtual Intervenção urbana</vt:lpstr>
      <vt:lpstr>Case católica virtual anúncio jornal</vt:lpstr>
      <vt:lpstr>Case católica virtual Redes sociais</vt:lpstr>
      <vt:lpstr>Case católica virtual Resultados</vt:lpstr>
      <vt:lpstr>PowerPoint Presentation</vt:lpstr>
    </vt:vector>
  </TitlesOfParts>
  <Company>##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Intech 5 anos</dc:title>
  <dc:creator>Fabiano Abreu</dc:creator>
  <cp:lastModifiedBy>Fernando Portela</cp:lastModifiedBy>
  <cp:revision>136</cp:revision>
  <dcterms:created xsi:type="dcterms:W3CDTF">2011-02-21T12:48:20Z</dcterms:created>
  <dcterms:modified xsi:type="dcterms:W3CDTF">2014-05-05T18:30:25Z</dcterms:modified>
</cp:coreProperties>
</file>